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3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8" r:id="rId15"/>
    <p:sldId id="271" r:id="rId16"/>
    <p:sldId id="267" r:id="rId17"/>
    <p:sldId id="272" r:id="rId18"/>
    <p:sldId id="270" r:id="rId19"/>
  </p:sldIdLst>
  <p:sldSz cx="24384000" cy="13716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etendard ExtraBold" panose="020B0600000101010101" charset="-127"/>
      <p:bold r:id="rId26"/>
    </p:embeddedFont>
    <p:embeddedFont>
      <p:font typeface="Pretendard Bold" panose="020B0600000101010101" charset="-127"/>
      <p:bold r:id="rId27"/>
    </p:embeddedFont>
    <p:embeddedFont>
      <p:font typeface="Pretendard Regular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6576" userDrawn="1">
          <p15:clr>
            <a:srgbClr val="A4A3A4"/>
          </p15:clr>
        </p15:guide>
        <p15:guide id="3" pos="12192" userDrawn="1">
          <p15:clr>
            <a:srgbClr val="A4A3A4"/>
          </p15:clr>
        </p15:guide>
        <p15:guide id="4" pos="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36" y="102"/>
      </p:cViewPr>
      <p:guideLst>
        <p:guide orient="horz" pos="1536"/>
        <p:guide pos="6576"/>
        <p:guide pos="12192"/>
        <p:guide pos="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1303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3898900"/>
            <a:ext cx="21767800" cy="3848100"/>
          </a:xfrm>
          <a:prstGeom prst="rect">
            <a:avLst/>
          </a:prstGeom>
        </p:spPr>
        <p:txBody>
          <a:bodyPr lIns="0" tIns="86906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무엇보다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화려한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화분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en" sz="8050" b="0" i="0" u="none" strike="noStrike">
                <a:solidFill>
                  <a:srgbClr val="787878"/>
                </a:solidFill>
                <a:latin typeface="Pretendard ExtraBold"/>
              </a:rPr>
              <a:t>Colorful Flower</a:t>
            </a:r>
          </a:p>
          <a:p>
            <a:pPr lvl="0" algn="l">
              <a:lnSpc>
                <a:spcPct val="102089"/>
              </a:lnSpc>
            </a:pP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S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mart </a:t>
            </a: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F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lower</a:t>
            </a: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P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289300"/>
            <a:ext cx="8559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2025 Project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27200" y="10490200"/>
            <a:ext cx="8572500" cy="13843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스마트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파머스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팟</a:t>
            </a:r>
          </a:p>
          <a:p>
            <a:pPr lvl="0" algn="r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한상진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김도연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신종섭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전길수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dht11_cntr 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온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습도 측정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sz="6933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(3)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7F0CF3E0-FCE2-155C-6BAF-1C99040E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3721" y="1658516"/>
            <a:ext cx="2108200" cy="158459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297050AB-86FC-3C87-09AE-27CB02ACFF97}"/>
              </a:ext>
            </a:extLst>
          </p:cNvPr>
          <p:cNvSpPr txBox="1"/>
          <p:nvPr/>
        </p:nvSpPr>
        <p:spPr>
          <a:xfrm>
            <a:off x="10223499" y="7162799"/>
            <a:ext cx="11318421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DHT11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센서에서 습도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(humidity)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온도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(temperature)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읽어옴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dht11_data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는 양방향 포트로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센서와의 통신에 사용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BCD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값을 결합하여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({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humi_bcd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tmpr_bcd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}) FND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EB6EF0B-DD8F-6D98-0D97-3F716491E24D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DHT11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센서를 사용하여 습도와 온도를 측정하는 모듈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12CCF79-801F-E7E1-83A3-7AC8CD2AAF2C}"/>
              </a:ext>
            </a:extLst>
          </p:cNvPr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DHT11 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센서 제어 모듈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DA1F92-340C-965E-15BE-6EEFA772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98" y="4398846"/>
            <a:ext cx="8480902" cy="2167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4B4453-63A7-4051-60FA-89236789D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399" y="6565900"/>
            <a:ext cx="8259789" cy="569294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B6EC-E88F-85DC-35EB-67EF173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C61A4-AA98-08D6-E302-D1F703A9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FE4E684-4B36-63B5-486A-78258E5BF42A}"/>
              </a:ext>
            </a:extLst>
          </p:cNvPr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i</a:t>
            </a: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2c_lcd_text_cntr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107DE1-3EFC-723C-A0FB-5D8F52783D0D}"/>
              </a:ext>
            </a:extLst>
          </p:cNvPr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LCD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에 텍스트를 표시하는 모듈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28D71F-E175-AA21-1C27-0237793F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35C0714-E77A-9C01-C293-9231C165FE8B}"/>
              </a:ext>
            </a:extLst>
          </p:cNvPr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D19F921-9688-518A-59BD-42943DF7AA3F}"/>
              </a:ext>
            </a:extLst>
          </p:cNvPr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15DF447-A1CD-574A-54DE-274CB85ADD24}"/>
              </a:ext>
            </a:extLst>
          </p:cNvPr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3CE398C-127A-4B10-3A2B-2E3E0E7A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AF9ED04-7759-5D23-9907-84A74FB9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7541B8-921D-CC19-744D-59D60F1A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93EE2B8-C03C-2F24-21F9-12845467A9A6}"/>
              </a:ext>
            </a:extLst>
          </p:cNvPr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(4)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1D07DD5-B905-E953-4D63-1964C35B0F60}"/>
              </a:ext>
            </a:extLst>
          </p:cNvPr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4">
            <a:extLst>
              <a:ext uri="{FF2B5EF4-FFF2-40B4-BE49-F238E27FC236}">
                <a16:creationId xmlns:a16="http://schemas.microsoft.com/office/drawing/2014/main" id="{E2809730-4834-B06E-9BF1-7CC803723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6200" y="1592424"/>
            <a:ext cx="3429000" cy="1385282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F3DF11C-8DF3-C061-DE2D-C8D3A9950614}"/>
              </a:ext>
            </a:extLst>
          </p:cNvPr>
          <p:cNvSpPr txBox="1"/>
          <p:nvPr/>
        </p:nvSpPr>
        <p:spPr>
          <a:xfrm>
            <a:off x="10223499" y="7162799"/>
            <a:ext cx="11318421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Input (</a:t>
            </a:r>
            <a:r>
              <a:rPr lang="en-US" altLang="ko-KR" sz="2800" dirty="0" err="1" smtClean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text_cmd</a:t>
            </a:r>
            <a:r>
              <a:rPr lang="en-US" altLang="ko-KR" sz="2800" dirty="0" smtClean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값에 따라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 정의된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문자열을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LCD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24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en-US" altLang="ko-KR" sz="2400" dirty="0"/>
              <a:t>=&gt;  (1: Happy Face) (2:Smile Face)  (3: Sad Face)  (4: Normal Face)  ( 5: LCD_CLEAR )</a:t>
            </a:r>
            <a:endParaRPr lang="ko-KR" altLang="en-US" sz="2400" dirty="0"/>
          </a:p>
          <a:p>
            <a:pPr lvl="0" algn="l">
              <a:lnSpc>
                <a:spcPct val="125329"/>
              </a:lnSpc>
            </a:pP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수업시간에 실습한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"i2c_lcd_send_byte"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활용하여 개발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00CB6218-1ED7-0E93-FDB8-70F512387AB1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I2C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를 통해 텍스트를 </a:t>
            </a:r>
            <a:r>
              <a:rPr lang="en-US" altLang="ko-KR" sz="3199" dirty="0">
                <a:solidFill>
                  <a:srgbClr val="595959"/>
                </a:solidFill>
                <a:ea typeface="Pretendard Regular"/>
              </a:rPr>
              <a:t>LCD 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에 표시하는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0B6B8B-167B-2CCB-BEBE-51792D13C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3726722"/>
            <a:ext cx="7594600" cy="19120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7F0CD8-1FE8-72EF-2573-C6E1316F9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600701"/>
            <a:ext cx="7454900" cy="682256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60700" y="584201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https://github.com/glacent50/SmartFlowerPot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11137576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(5)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719A68-E599-407A-9E0E-0A900365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2590013"/>
            <a:ext cx="8773749" cy="3315163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BCBD3A12-633A-CED4-BC3B-7A0622E3D668}"/>
              </a:ext>
            </a:extLst>
          </p:cNvPr>
          <p:cNvSpPr txBox="1"/>
          <p:nvPr/>
        </p:nvSpPr>
        <p:spPr>
          <a:xfrm>
            <a:off x="1358900" y="1879276"/>
            <a:ext cx="8534400" cy="520700"/>
          </a:xfrm>
          <a:prstGeom prst="rect">
            <a:avLst/>
          </a:prstGeom>
        </p:spPr>
        <p:txBody>
          <a:bodyPr rtlCol="0" anchor="t"/>
          <a:lstStyle>
            <a:defPPr>
              <a:defRPr lang="en-US"/>
            </a:defPPr>
            <a:lvl1pPr lvl="0">
              <a:lnSpc>
                <a:spcPct val="125329"/>
              </a:lnSpc>
              <a:defRPr sz="2933">
                <a:solidFill>
                  <a:srgbClr val="595959"/>
                </a:solidFill>
                <a:ea typeface="Pretendard Regular"/>
              </a:defRPr>
            </a:lvl1pPr>
          </a:lstStyle>
          <a:p>
            <a:r>
              <a:rPr lang="en-US" altLang="ko-KR" dirty="0"/>
              <a:t>1) TOP </a:t>
            </a:r>
            <a:r>
              <a:rPr lang="ko-KR" altLang="en-US" dirty="0"/>
              <a:t>모듈 </a:t>
            </a:r>
            <a:r>
              <a:rPr lang="en-US" altLang="ko-KR" dirty="0"/>
              <a:t> (</a:t>
            </a:r>
            <a:r>
              <a:rPr lang="en-US" altLang="ko-KR" dirty="0" err="1"/>
              <a:t>smart_flower_pot_top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1120DDF-3A81-717D-3EEB-598BDE07DB9B}"/>
              </a:ext>
            </a:extLst>
          </p:cNvPr>
          <p:cNvSpPr txBox="1"/>
          <p:nvPr/>
        </p:nvSpPr>
        <p:spPr>
          <a:xfrm>
            <a:off x="1390650" y="6070276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2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) 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온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습도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물 수위 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센서 모듈 선언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 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934C30-4C5F-0DB4-7CFB-C6AC99545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6781013"/>
            <a:ext cx="8773749" cy="5639587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D73F6E-B4E0-AFBA-2053-67D735807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501" y="2590012"/>
            <a:ext cx="9463499" cy="9817887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BFCBA985-7FC2-D272-F150-9AC3414AC3DA}"/>
              </a:ext>
            </a:extLst>
          </p:cNvPr>
          <p:cNvSpPr txBox="1"/>
          <p:nvPr/>
        </p:nvSpPr>
        <p:spPr>
          <a:xfrm>
            <a:off x="11353800" y="1905000"/>
            <a:ext cx="8534400" cy="520700"/>
          </a:xfrm>
          <a:prstGeom prst="rect">
            <a:avLst/>
          </a:prstGeom>
        </p:spPr>
        <p:txBody>
          <a:bodyPr rtlCol="0" anchor="t"/>
          <a:lstStyle>
            <a:defPPr>
              <a:defRPr lang="en-US"/>
            </a:defPPr>
            <a:lvl1pPr lvl="0">
              <a:lnSpc>
                <a:spcPct val="125329"/>
              </a:lnSpc>
              <a:defRPr sz="2933">
                <a:solidFill>
                  <a:srgbClr val="595959"/>
                </a:solidFill>
                <a:ea typeface="Pretendard Regular"/>
              </a:defRPr>
            </a:lvl1pPr>
          </a:lstStyle>
          <a:p>
            <a:r>
              <a:rPr lang="en-US" altLang="ko-KR" dirty="0"/>
              <a:t>3) </a:t>
            </a:r>
            <a:r>
              <a:rPr lang="ko-KR" altLang="en-US" dirty="0"/>
              <a:t>물 수위 변화에 따른 상태 출력 구문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49352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595959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결과물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06.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결과물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3517900"/>
            <a:ext cx="10655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  <p:sp>
        <p:nvSpPr>
          <p:cNvPr id="11" name="AutoShape 2" descr="im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741836"/>
            <a:ext cx="7861300" cy="10481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4449113"/>
            <a:ext cx="7620000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49352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595959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결과물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06.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결과물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3517900"/>
            <a:ext cx="10655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  <p:sp>
        <p:nvSpPr>
          <p:cNvPr id="11" name="AutoShape 2" descr="im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20250829_1416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3000" y="2064727"/>
            <a:ext cx="10318750" cy="9677400"/>
          </a:xfrm>
          <a:prstGeom prst="rect">
            <a:avLst/>
          </a:prstGeom>
        </p:spPr>
      </p:pic>
      <p:pic>
        <p:nvPicPr>
          <p:cNvPr id="9" name="20250829_14172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4377" y="4692650"/>
            <a:ext cx="7169150" cy="71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49352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595959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결과물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06.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결과물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3517900"/>
            <a:ext cx="10655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  <p:sp>
        <p:nvSpPr>
          <p:cNvPr id="11" name="AutoShape 2" descr="im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20250901_1047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800" y="1428750"/>
            <a:ext cx="109728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마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초기 프로젝트 계획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문제점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개선사항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추후 방향성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81100" y="8361485"/>
            <a:ext cx="5918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36900" y="5332047"/>
            <a:ext cx="5434624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초기 프로젝트 방향성</a:t>
            </a:r>
            <a:r>
              <a:rPr lang="en-US" altLang="ko-KR" sz="3466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&amp;</a:t>
            </a: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계획</a:t>
            </a:r>
            <a:endParaRPr lang="ko-KR" sz="3466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25176" y="6431085"/>
            <a:ext cx="7150100" cy="2616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다양한 표정을 </a:t>
            </a: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LCD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로 구현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LED 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색상으로 화분 상태 확인</a:t>
            </a: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토양 온도 센서를 이용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물 습도 센서 측정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대기 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온</a:t>
            </a: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습도 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센서 측정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25329"/>
              </a:lnSpc>
            </a:pPr>
            <a:endParaRPr lang="en-US" altLang="ko-KR" sz="3466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25329"/>
              </a:lnSpc>
            </a:pPr>
            <a:endParaRPr lang="en-US" sz="3466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07.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마무리</a:t>
            </a:r>
          </a:p>
        </p:txBody>
      </p:sp>
      <p:sp>
        <p:nvSpPr>
          <p:cNvPr id="18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마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초기 프로젝트 계획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문제점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개선사항</a:t>
            </a:r>
            <a:r>
              <a:rPr lang="en-US" altLang="ko-KR" sz="2933" b="0" i="0" u="none" strike="noStrike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b="0" i="0" u="none" strike="noStrike" dirty="0" smtClean="0">
                <a:solidFill>
                  <a:srgbClr val="595959"/>
                </a:solidFill>
                <a:ea typeface="Pretendard Regular"/>
              </a:rPr>
              <a:t>추후 방향성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81100" y="8361485"/>
            <a:ext cx="5918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36900" y="5332047"/>
            <a:ext cx="5434624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문제점</a:t>
            </a:r>
            <a:endParaRPr lang="ko-KR" sz="3466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25176" y="6237653"/>
            <a:ext cx="7150100" cy="2616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물 수위 센서 정밀도 문제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3466" dirty="0">
                <a:solidFill>
                  <a:srgbClr val="595959"/>
                </a:solidFill>
                <a:latin typeface="Pretendard Regular"/>
              </a:rPr>
              <a:t>LED</a:t>
            </a: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 색 </a:t>
            </a:r>
            <a:r>
              <a:rPr lang="en-US" altLang="ko-KR" sz="3466" dirty="0">
                <a:solidFill>
                  <a:srgbClr val="595959"/>
                </a:solidFill>
                <a:latin typeface="Pretendard Regular"/>
              </a:rPr>
              <a:t>3</a:t>
            </a: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가지만 나오는 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문제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LCD 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표정</a:t>
            </a: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문구 출력 문제</a:t>
            </a:r>
            <a:endParaRPr lang="en-US" altLang="ko-KR" sz="3466" dirty="0" smtClean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온</a:t>
            </a: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altLang="en-US" sz="3466" dirty="0" smtClean="0">
                <a:solidFill>
                  <a:srgbClr val="595959"/>
                </a:solidFill>
                <a:latin typeface="Pretendard Regular"/>
              </a:rPr>
              <a:t>습도 센서 기능</a:t>
            </a:r>
            <a:r>
              <a:rPr lang="en-US" altLang="ko-KR" sz="3466" dirty="0" smtClean="0">
                <a:solidFill>
                  <a:srgbClr val="595959"/>
                </a:solidFill>
                <a:latin typeface="Pretendard Regular"/>
              </a:rPr>
              <a:t>X</a:t>
            </a:r>
          </a:p>
          <a:p>
            <a:pPr lvl="0" algn="l">
              <a:lnSpc>
                <a:spcPct val="150000"/>
              </a:lnSpc>
            </a:pPr>
            <a:endParaRPr lang="en-US" altLang="ko-KR" sz="3466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50000"/>
              </a:lnSpc>
            </a:pPr>
            <a:endParaRPr lang="en-US" sz="3466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 smtClean="0">
                <a:solidFill>
                  <a:srgbClr val="787878"/>
                </a:solidFill>
                <a:latin typeface="Pretendard Regular"/>
              </a:rPr>
              <a:t>Page 14</a:t>
            </a:r>
            <a:endParaRPr lang="en" sz="2666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07.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마무리</a:t>
            </a:r>
          </a:p>
        </p:txBody>
      </p:sp>
      <p:sp>
        <p:nvSpPr>
          <p:cNvPr id="18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9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58100" y="8361485"/>
            <a:ext cx="5918200" cy="50800"/>
          </a:xfrm>
          <a:prstGeom prst="rect">
            <a:avLst/>
          </a:prstGeom>
        </p:spPr>
      </p:pic>
      <p:sp>
        <p:nvSpPr>
          <p:cNvPr id="20" name="TextBox 12"/>
          <p:cNvSpPr txBox="1"/>
          <p:nvPr/>
        </p:nvSpPr>
        <p:spPr>
          <a:xfrm>
            <a:off x="11976100" y="5326185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개선 사항</a:t>
            </a:r>
            <a:endParaRPr lang="ko-KR" sz="3466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1976100" y="6240585"/>
            <a:ext cx="11264900" cy="4617915"/>
          </a:xfrm>
          <a:prstGeom prst="rect">
            <a:avLst/>
          </a:prstGeom>
        </p:spPr>
        <p:txBody>
          <a:bodyPr rtlCol="0" anchor="t"/>
          <a:lstStyle/>
          <a:p>
            <a:pPr marL="457200" indent="-457200" fontAlgn="base">
              <a:lnSpc>
                <a:spcPct val="150000"/>
              </a:lnSpc>
              <a:buFontTx/>
              <a:buChar char="-"/>
            </a:pP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물 수위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 보다 고성능의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물 수위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 </a:t>
            </a:r>
            <a:r>
              <a:rPr lang="en-US" altLang="ko-KR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물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수위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장착 위치를 여러 개 사용하여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센서의 정밀도 </a:t>
            </a: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개선</a:t>
            </a:r>
            <a:endParaRPr lang="en-US" altLang="ko-KR" sz="347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fontAlgn="base">
              <a:lnSpc>
                <a:spcPct val="150000"/>
              </a:lnSpc>
              <a:buFontTx/>
              <a:buChar char="-"/>
            </a:pP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RGB LED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제어를 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PWM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방식으로 변경하여 다양한 색 표현이 가능하도록 기능개선 </a:t>
            </a:r>
            <a:endParaRPr lang="en-US" altLang="ko-KR" sz="347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fontAlgn="base">
              <a:lnSpc>
                <a:spcPct val="150000"/>
              </a:lnSpc>
              <a:buFontTx/>
              <a:buChar char="-"/>
            </a:pPr>
            <a:r>
              <a:rPr lang="ko-KR" altLang="en-US" sz="347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온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습도 값을 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LCD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표시되도록 기능 개선 필요 </a:t>
            </a:r>
            <a:endParaRPr lang="en-US" altLang="ko-KR" sz="347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</a:endParaRPr>
          </a:p>
          <a:p>
            <a:pPr marL="457200" indent="-457200" fontAlgn="base">
              <a:lnSpc>
                <a:spcPct val="150000"/>
              </a:lnSpc>
              <a:buFontTx/>
              <a:buChar char="-"/>
            </a:pP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 수위 변경 시 </a:t>
            </a:r>
            <a:r>
              <a:rPr lang="en-US" altLang="ko-KR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LCD </a:t>
            </a:r>
            <a:r>
              <a:rPr lang="ko-KR" altLang="en-US" sz="34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튀는 현상 개선 필요</a:t>
            </a:r>
            <a:endParaRPr lang="en-US" altLang="ko-KR" sz="3470" dirty="0">
              <a:solidFill>
                <a:schemeClr val="tx1">
                  <a:lumMod val="65000"/>
                  <a:lumOff val="35000"/>
                </a:schemeClr>
              </a:solidFill>
              <a:latin typeface="Pretendard Regular"/>
            </a:endParaRPr>
          </a:p>
          <a:p>
            <a:pPr marL="457200" indent="-457200" fontAlgn="base">
              <a:lnSpc>
                <a:spcPct val="150000"/>
              </a:lnSpc>
              <a:buFontTx/>
              <a:buChar char="-"/>
            </a:pPr>
            <a:endParaRPr lang="en-US" altLang="ko-KR" sz="347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43532" y="8057903"/>
            <a:ext cx="6636428" cy="569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마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초기 프로젝트 계획</a:t>
            </a: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문제점</a:t>
            </a: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개선사항</a:t>
            </a:r>
            <a:r>
              <a:rPr lang="en-US" altLang="ko-KR" sz="2933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dirty="0" smtClean="0">
                <a:solidFill>
                  <a:srgbClr val="595959"/>
                </a:solidFill>
                <a:ea typeface="Pretendard Regular"/>
              </a:rPr>
              <a:t>정리 및 향후 계획</a:t>
            </a:r>
            <a:endParaRPr lang="ko-KR" altLang="ko-KR" sz="2933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82800" y="8694128"/>
            <a:ext cx="3825430" cy="7747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향후 계획</a:t>
            </a:r>
            <a:endParaRPr lang="en" sz="3600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82800" y="9760928"/>
            <a:ext cx="18262600" cy="2933700"/>
          </a:xfrm>
          <a:prstGeom prst="rect">
            <a:avLst/>
          </a:prstGeom>
        </p:spPr>
        <p:txBody>
          <a:bodyPr rtlCol="0" anchor="t"/>
          <a:lstStyle/>
          <a:p>
            <a:pPr marL="285750" indent="-285750" fontAlgn="base">
              <a:buFontTx/>
              <a:buChar char="-"/>
            </a:pP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대기중의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온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습도를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토양의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온</a:t>
            </a:r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습도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측정하는 센서로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블루투스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와이파이를 이용한 원격 제어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TFT LCD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활용하여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</a:t>
            </a:r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이모티콘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표정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</a:t>
            </a:r>
            <a:r>
              <a:rPr lang="en" sz="2666" b="0" i="0" u="none" strike="noStrike" dirty="0" smtClean="0">
                <a:solidFill>
                  <a:srgbClr val="787878"/>
                </a:solidFill>
                <a:latin typeface="Pretendard Regular"/>
              </a:rPr>
              <a:t>15</a:t>
            </a:r>
            <a:endParaRPr lang="en" sz="2666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07.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마무리</a:t>
            </a:r>
          </a:p>
        </p:txBody>
      </p:sp>
      <p:sp>
        <p:nvSpPr>
          <p:cNvPr id="18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076938" y="4983285"/>
            <a:ext cx="3825430" cy="7747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600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정리</a:t>
            </a:r>
            <a:endParaRPr lang="en" sz="3600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2076938" y="6050085"/>
            <a:ext cx="18262600" cy="2933700"/>
          </a:xfrm>
          <a:prstGeom prst="rect">
            <a:avLst/>
          </a:prstGeom>
        </p:spPr>
        <p:txBody>
          <a:bodyPr rtlCol="0" anchor="t"/>
          <a:lstStyle/>
          <a:p>
            <a:pPr marL="285750" indent="-285750" fontAlgn="base">
              <a:buFontTx/>
              <a:buChar char="-"/>
            </a:pP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물 수위 센서를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활용하여 다양한 표정을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구현</a:t>
            </a:r>
            <a:endParaRPr lang="en-US" altLang="ko-KR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RGB LED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화분 상태 확인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물 수위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 에 대한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제어</a:t>
            </a:r>
            <a:endParaRPr lang="en-US" altLang="ko-KR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대기 온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습도 센서 제어 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방법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0241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목차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페이지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4089400"/>
            <a:ext cx="6337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5308600"/>
            <a:ext cx="3644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733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3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 dirty="0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30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 dirty="0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30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 dirty="0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3066" b="0" i="0" u="none" strike="noStrike" dirty="0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 dirty="0" smtClean="0">
                <a:solidFill>
                  <a:srgbClr val="595959"/>
                </a:solidFill>
                <a:ea typeface="Pretendard Regular"/>
              </a:rPr>
              <a:t>일정표</a:t>
            </a:r>
            <a:endParaRPr lang="en-US" altLang="ko-KR" sz="3066" b="0" i="0" u="none" strike="noStrike" dirty="0" smtClean="0">
              <a:solidFill>
                <a:srgbClr val="595959"/>
              </a:solidFill>
              <a:ea typeface="Pretendard Regular"/>
            </a:endParaRPr>
          </a:p>
          <a:p>
            <a:pPr>
              <a:lnSpc>
                <a:spcPct val="125329"/>
              </a:lnSpc>
            </a:pP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개발 언어 및 기술 스택</a:t>
            </a:r>
            <a:r>
              <a:rPr lang="en-US" altLang="ko-KR" sz="3200" dirty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개발 툴</a:t>
            </a:r>
            <a:r>
              <a:rPr lang="en-US" altLang="ko-KR" sz="3200" dirty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개발 보드</a:t>
            </a:r>
            <a:r>
              <a:rPr lang="en-US" altLang="ko-KR" sz="3200" dirty="0">
                <a:solidFill>
                  <a:srgbClr val="595959"/>
                </a:solidFill>
                <a:ea typeface="Pretendard Regular"/>
              </a:rPr>
              <a:t>(FPGA)</a:t>
            </a:r>
            <a:endParaRPr lang="ko-KR" altLang="ko-KR" sz="3200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5329"/>
              </a:lnSpc>
            </a:pPr>
            <a:endParaRPr lang="ko-KR" sz="3066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4089400"/>
            <a:ext cx="63246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7259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25900" y="53086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플로우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차트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259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프로젝트의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흐름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4089400"/>
            <a:ext cx="63246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0551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5100" y="53086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주요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551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부품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8267700"/>
            <a:ext cx="6337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843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4300" y="9486900"/>
            <a:ext cx="3263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3733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코드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300" y="10363200"/>
            <a:ext cx="49276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코드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8267700"/>
            <a:ext cx="632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7259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25900" y="9486900"/>
            <a:ext cx="2247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733" b="0" i="0" u="none" strike="noStrike" dirty="0">
                <a:solidFill>
                  <a:srgbClr val="595959"/>
                </a:solidFill>
                <a:ea typeface="Pretendard Bold"/>
              </a:rPr>
              <a:t>마무리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25900" y="10363200"/>
            <a:ext cx="6438900" cy="546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초기 프로젝트 </a:t>
            </a:r>
            <a:r>
              <a:rPr lang="ko-KR" altLang="en-US" sz="3200" dirty="0" smtClean="0">
                <a:solidFill>
                  <a:srgbClr val="595959"/>
                </a:solidFill>
                <a:ea typeface="Pretendard Regular"/>
              </a:rPr>
              <a:t>계획</a:t>
            </a:r>
            <a:endParaRPr lang="en-US" altLang="ko-KR" sz="3200" dirty="0" smtClean="0">
              <a:solidFill>
                <a:srgbClr val="595959"/>
              </a:solidFill>
              <a:ea typeface="Pretendard Regular"/>
            </a:endParaRPr>
          </a:p>
          <a:p>
            <a:pPr lvl="0">
              <a:lnSpc>
                <a:spcPct val="125329"/>
              </a:lnSpc>
            </a:pPr>
            <a:r>
              <a:rPr lang="en-US" altLang="ko-KR" sz="3200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문제점</a:t>
            </a:r>
            <a:r>
              <a:rPr lang="en-US" altLang="ko-KR" sz="3200" dirty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3200" dirty="0">
                <a:solidFill>
                  <a:srgbClr val="595959"/>
                </a:solidFill>
                <a:ea typeface="Pretendard Regular"/>
              </a:rPr>
              <a:t>개선사항</a:t>
            </a:r>
            <a:r>
              <a:rPr lang="en-US" altLang="ko-KR" sz="3200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3200" dirty="0" smtClean="0">
                <a:solidFill>
                  <a:srgbClr val="595959"/>
                </a:solidFill>
                <a:ea typeface="Pretendard Regular"/>
              </a:rPr>
              <a:t>정리 및 향후 계획</a:t>
            </a:r>
            <a:endParaRPr lang="ko-KR" altLang="ko-KR" sz="3200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8267700"/>
            <a:ext cx="63246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0551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55100" y="94869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결과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55100" y="10363200"/>
            <a:ext cx="41529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4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4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3452F0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목표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696700" y="11569700"/>
            <a:ext cx="11557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57000" y="5067300"/>
            <a:ext cx="27178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스마트</a:t>
            </a:r>
            <a:r>
              <a:rPr lang="en-US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화분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82400" y="5981700"/>
            <a:ext cx="11582400" cy="140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주변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온</a:t>
            </a:r>
            <a:r>
              <a:rPr lang="en-US" alt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습도와</a:t>
            </a:r>
            <a:r>
              <a:rPr lang="en-US" sz="3830" b="0" i="0" u="none" strike="noStrike" dirty="0" smtClean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토양의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습도를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측정하여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수분의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여부를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5329"/>
              </a:lnSpc>
            </a:pP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수시로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표정으로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나타냄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381500"/>
            <a:ext cx="9766300" cy="772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480800" y="7962900"/>
            <a:ext cx="120523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480800" y="4381500"/>
            <a:ext cx="12052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2400" y="8572500"/>
            <a:ext cx="27178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구현</a:t>
            </a:r>
            <a:r>
              <a:rPr lang="en-US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07800" y="9486900"/>
            <a:ext cx="12242800" cy="140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물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수위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센서와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온</a:t>
            </a:r>
            <a:r>
              <a:rPr lang="en-US" alt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sz="3830" b="0" i="0" u="none" strike="noStrike" dirty="0" smtClean="0">
                <a:solidFill>
                  <a:srgbClr val="595959"/>
                </a:solidFill>
                <a:ea typeface="Pretendard Regular"/>
              </a:rPr>
              <a:t>습도</a:t>
            </a:r>
            <a:r>
              <a:rPr lang="en-US" sz="3830" b="0" i="0" u="none" strike="noStrike" dirty="0" smtClean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센서를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토양의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수분을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체크하고</a:t>
            </a:r>
          </a:p>
          <a:p>
            <a:pPr lvl="0" algn="l">
              <a:lnSpc>
                <a:spcPct val="125329"/>
              </a:lnSpc>
            </a:pP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알맞은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물주기를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알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있게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해주는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스마트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화분을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구현할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 dirty="0">
                <a:solidFill>
                  <a:srgbClr val="595959"/>
                </a:solidFill>
                <a:ea typeface="Pretendard Regular"/>
              </a:rPr>
              <a:t>예정</a:t>
            </a:r>
            <a:r>
              <a:rPr lang="en-US" sz="383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altLang="en-US" sz="6933" dirty="0" smtClean="0">
                <a:solidFill>
                  <a:srgbClr val="3452F0"/>
                </a:solidFill>
                <a:ea typeface="Pretendard ExtraBold"/>
              </a:rPr>
              <a:t>프</a:t>
            </a:r>
            <a:r>
              <a:rPr lang="ko-KR" altLang="en-US" sz="6933" b="0" i="0" u="none" strike="noStrike" dirty="0" smtClean="0">
                <a:solidFill>
                  <a:srgbClr val="595959"/>
                </a:solidFill>
                <a:ea typeface="Pretendard ExtraBold"/>
              </a:rPr>
              <a:t>로젝트 개요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933" dirty="0" smtClean="0">
                <a:solidFill>
                  <a:srgbClr val="595959"/>
                </a:solidFill>
                <a:ea typeface="Pretendard Regular"/>
              </a:rPr>
              <a:t>개발 언어 및 기술 스택</a:t>
            </a:r>
            <a:r>
              <a:rPr lang="en-US" altLang="ko-KR" sz="2933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dirty="0" smtClean="0">
                <a:solidFill>
                  <a:srgbClr val="595959"/>
                </a:solidFill>
                <a:ea typeface="Pretendard Regular"/>
              </a:rPr>
              <a:t>개발 툴</a:t>
            </a:r>
            <a:r>
              <a:rPr lang="en-US" altLang="ko-KR" sz="2933" dirty="0" smtClean="0">
                <a:solidFill>
                  <a:srgbClr val="595959"/>
                </a:solidFill>
                <a:ea typeface="Pretendard Regular"/>
              </a:rPr>
              <a:t>&amp;</a:t>
            </a:r>
            <a:r>
              <a:rPr lang="ko-KR" altLang="en-US" sz="2933" dirty="0" smtClean="0">
                <a:solidFill>
                  <a:srgbClr val="595959"/>
                </a:solidFill>
                <a:ea typeface="Pretendard Regular"/>
              </a:rPr>
              <a:t>개발 보드</a:t>
            </a:r>
            <a:r>
              <a:rPr lang="en-US" altLang="ko-KR" sz="2933" dirty="0" smtClean="0">
                <a:solidFill>
                  <a:srgbClr val="595959"/>
                </a:solidFill>
                <a:ea typeface="Pretendard Regular"/>
              </a:rPr>
              <a:t>(FPGA)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41500" y="5384800"/>
            <a:ext cx="3352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개발 환경</a:t>
            </a:r>
            <a:endParaRPr lang="en" sz="3466" b="0" i="0" u="none" strike="noStrike" dirty="0">
              <a:solidFill>
                <a:srgbClr val="FFFFFF"/>
              </a:solidFill>
              <a:highlight>
                <a:srgbClr val="3452F0"/>
              </a:highlight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2666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altLang="ko-KR" sz="2666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653500" y="12852400"/>
            <a:ext cx="13589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03.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주요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</a:p>
        </p:txBody>
      </p:sp>
      <p:pic>
        <p:nvPicPr>
          <p:cNvPr id="2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53634" y="8420100"/>
            <a:ext cx="5918200" cy="50800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7482634" y="5384800"/>
            <a:ext cx="3352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개발 언어</a:t>
            </a:r>
            <a:endParaRPr lang="en" sz="3466" b="0" i="0" u="none" strike="noStrike" dirty="0">
              <a:solidFill>
                <a:srgbClr val="FFFFFF"/>
              </a:solidFill>
              <a:highlight>
                <a:srgbClr val="3452F0"/>
              </a:highlight>
              <a:latin typeface="Pretendard Regular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70" y="6548315"/>
            <a:ext cx="3060700" cy="3060700"/>
          </a:xfrm>
          <a:prstGeom prst="rect">
            <a:avLst/>
          </a:prstGeom>
        </p:spPr>
      </p:pic>
      <p:pic>
        <p:nvPicPr>
          <p:cNvPr id="1034" name="Picture 10" descr="Linux Mint] Xilinx Vivado 실행 중 발생 가능한 오류들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421" y="7816065"/>
            <a:ext cx="4208804" cy="13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19" y="6975961"/>
            <a:ext cx="2892669" cy="289266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461364" y="9655601"/>
            <a:ext cx="2397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Verilog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348698" y="8420100"/>
            <a:ext cx="5918200" cy="50800"/>
          </a:xfrm>
          <a:prstGeom prst="rect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14777698" y="5384800"/>
            <a:ext cx="5110502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개발 툴</a:t>
            </a:r>
            <a:r>
              <a:rPr lang="en-US" altLang="ko-KR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&amp;</a:t>
            </a:r>
            <a:r>
              <a:rPr lang="ko-KR" altLang="en-US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개발 보드</a:t>
            </a:r>
            <a:r>
              <a:rPr lang="en-US" altLang="ko-KR" sz="3466" dirty="0" smtClean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(FPGA)</a:t>
            </a:r>
            <a:endParaRPr lang="en" sz="3466" b="0" i="0" u="none" strike="noStrike" dirty="0">
              <a:solidFill>
                <a:srgbClr val="FFFFFF"/>
              </a:solidFill>
              <a:highlight>
                <a:srgbClr val="3452F0"/>
              </a:highlight>
              <a:latin typeface="Pretendard Regular"/>
            </a:endParaRPr>
          </a:p>
        </p:txBody>
      </p:sp>
      <p:pic>
        <p:nvPicPr>
          <p:cNvPr id="1036" name="Picture 12" descr="AMD, 자일링스 인수 협상 중…다음주 최종 발표 - 전자부품 전문 미디어 디일렉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600" y="6755908"/>
            <a:ext cx="4749800" cy="333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0580350" y="988133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Basys3</a:t>
            </a:r>
            <a:endParaRPr lang="ko-KR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 dirty="0">
                <a:solidFill>
                  <a:srgbClr val="3452F0"/>
                </a:solidFill>
                <a:ea typeface="Pretendard ExtraBold"/>
              </a:rPr>
              <a:t>프로젝트</a:t>
            </a:r>
            <a:r>
              <a:rPr lang="en-US" sz="6933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en" sz="6933" b="0" i="0" u="none" strike="noStrike" dirty="0">
                <a:solidFill>
                  <a:srgbClr val="595959"/>
                </a:solidFill>
                <a:ea typeface="Pretendard Extra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2933" b="0" i="0" u="none" strike="noStrike" dirty="0">
                <a:solidFill>
                  <a:srgbClr val="595959"/>
                </a:solidFill>
                <a:ea typeface="Pretendard Regular"/>
              </a:rPr>
              <a:t>일정표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개요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990324"/>
              </p:ext>
            </p:extLst>
          </p:nvPr>
        </p:nvGraphicFramePr>
        <p:xfrm>
          <a:off x="2568571" y="5585851"/>
          <a:ext cx="1924685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2861482677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605640215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2497389628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1407255915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1251367981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3541512543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2419600363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8/26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8/27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8/28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8/29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8/30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8/31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9/1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1178"/>
                  </a:ext>
                </a:extLst>
              </a:tr>
              <a:tr h="91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일정 조율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파트 분배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720907"/>
                  </a:ext>
                </a:extLst>
              </a:tr>
              <a:tr h="88532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코드 작성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하드웨어 제작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94050"/>
                  </a:ext>
                </a:extLst>
              </a:tr>
              <a:tr h="8548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발표 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자료 준비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89160"/>
                  </a:ext>
                </a:extLst>
              </a:tr>
              <a:tr h="974090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발표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826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 dirty="0">
                <a:solidFill>
                  <a:srgbClr val="3452F0"/>
                </a:solidFill>
                <a:ea typeface="Pretendard ExtraBold"/>
              </a:rPr>
              <a:t>주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요</a:t>
            </a:r>
            <a:r>
              <a:rPr lang="en-US" sz="6933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부품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1500" y="5384800"/>
            <a:ext cx="3352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(R/G/B) LED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1500" y="6489700"/>
            <a:ext cx="42799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(R/G/B)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세기를 조절해 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색을 표시하는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LED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altLang="ko-KR" sz="2800" dirty="0">
                <a:solidFill>
                  <a:srgbClr val="595959"/>
                </a:solidFill>
                <a:ea typeface="Pretendard Regular"/>
              </a:rPr>
              <a:t>.</a:t>
            </a:r>
            <a:endParaRPr lang="ko-KR" sz="28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8420100"/>
            <a:ext cx="5918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27900" y="5384800"/>
            <a:ext cx="26924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물수위</a:t>
            </a:r>
            <a:r>
              <a:rPr lang="ko-KR" altLang="en-US" sz="3466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감지</a:t>
            </a: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센서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50100" y="6489700"/>
            <a:ext cx="4889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물의 수위에 따른 저항 변화를 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이용 물의 수위를 감지하는 센서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20200" y="8420100"/>
            <a:ext cx="59182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738100" y="5384800"/>
            <a:ext cx="22479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온/습도센서</a:t>
            </a:r>
            <a:endParaRPr lang="en" sz="3466" b="0" i="0" u="none" strike="noStrike" dirty="0">
              <a:solidFill>
                <a:srgbClr val="FFFFFF"/>
              </a:solidFill>
              <a:highlight>
                <a:srgbClr val="3452F0"/>
              </a:highlight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38100" y="6489700"/>
            <a:ext cx="45339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온도와 습도를 측정해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디지털 신호로 출력하는 센서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2666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altLang="ko-KR" sz="2666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653500" y="12852400"/>
            <a:ext cx="13589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03.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주요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528800" y="8420100"/>
            <a:ext cx="59182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034000" y="5384800"/>
            <a:ext cx="9779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LCD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34000" y="6477000"/>
            <a:ext cx="45212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문자와 숫자 정보를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화면에 표시하는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LCD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0" y="7651750"/>
            <a:ext cx="3517900" cy="4457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7962900"/>
            <a:ext cx="4152900" cy="383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3886200" cy="292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4600" y="8864600"/>
            <a:ext cx="509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600200"/>
            <a:ext cx="11610731" cy="1042081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 dirty="0">
                <a:solidFill>
                  <a:srgbClr val="3452F0"/>
                </a:solidFill>
                <a:ea typeface="Pretendard ExtraBold"/>
              </a:rPr>
              <a:t>플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로우</a:t>
            </a:r>
            <a:r>
              <a:rPr lang="en-US" sz="6933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차트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프로젝트의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흐름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플로우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차트</a:t>
            </a: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3261361" y="6936741"/>
            <a:ext cx="9525000" cy="45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(R/G/B) LED Module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RGB LED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의 색상 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제어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39653" y="11557000"/>
            <a:ext cx="110109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입력 값 </a:t>
            </a:r>
            <a:r>
              <a:rPr lang="en-US" altLang="ko-KR" sz="3600" b="1" i="0" u="none" strike="noStrike" dirty="0" err="1">
                <a:solidFill>
                  <a:srgbClr val="595959"/>
                </a:solidFill>
                <a:ea typeface="Pretendard Regular"/>
              </a:rPr>
              <a:t>color_sel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en-US" altLang="ko-KR" sz="3199" dirty="0">
                <a:solidFill>
                  <a:srgbClr val="595959"/>
                </a:solidFill>
                <a:ea typeface="Pretendard Regular"/>
              </a:rPr>
              <a:t>(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색상 선택 신호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)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에 따라 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RGB LED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의 색상을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제어하는 모듈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>
              <a:lnSpc>
                <a:spcPct val="125329"/>
              </a:lnSpc>
            </a:pP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0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color_sel</a:t>
            </a: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선택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[3</a:t>
            </a: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비트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(0: Red, 1: Green, 2: Blue, 3: Yellow, 4: Cyan, 5: Magenta, 6: White)]</a:t>
            </a:r>
          </a:p>
          <a:p>
            <a:pPr lvl="0" algn="l">
              <a:lnSpc>
                <a:spcPct val="125329"/>
              </a:lnSpc>
            </a:pP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39653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(1)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1CCD77A0-70B4-DA53-B0ED-D32B49414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2400" y="1583353"/>
            <a:ext cx="1998432" cy="18456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DFE8E9-CB55-E15A-6706-664688387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45" y="4114800"/>
            <a:ext cx="8731955" cy="2806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16F1AB-1D38-A32F-B1F7-6FD5C27F0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599" y="6858000"/>
            <a:ext cx="7783623" cy="5473700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90E0E362-BF77-BC67-077A-07348EEA8AB6}"/>
              </a:ext>
            </a:extLst>
          </p:cNvPr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Water </a:t>
            </a: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Level</a:t>
            </a:r>
            <a:r>
              <a:rPr lang="ko-KR" altLang="en-US" sz="6933" dirty="0">
                <a:solidFill>
                  <a:srgbClr val="595959"/>
                </a:solidFill>
                <a:ea typeface="Pretendard ExtraBold"/>
              </a:rPr>
              <a:t> </a:t>
            </a: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Sensor Module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물수위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감지센서를 사용하여 물 높이 측정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3500" y="7721601"/>
            <a:ext cx="10426700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XADC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모듈로 물 높이를 측정해 디지털 값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변환</a:t>
            </a: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eoc_out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상승 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엣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지로</a:t>
            </a:r>
            <a:r>
              <a:rPr lang="ko-KR" altLang="en-US" sz="2800" dirty="0" smtClean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변환 완료를 검출해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갱신</a:t>
            </a: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LED·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부저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수위 기반 동작 제어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/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3500" y="12852400"/>
            <a:ext cx="13589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(2)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5" name="Picture 21">
            <a:extLst>
              <a:ext uri="{FF2B5EF4-FFF2-40B4-BE49-F238E27FC236}">
                <a16:creationId xmlns:a16="http://schemas.microsoft.com/office/drawing/2014/main" id="{EA60F3A1-1F51-783B-A72B-816CE9F3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4800" y="1346200"/>
            <a:ext cx="1583556" cy="20066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CFEBD451-E2C8-13E0-494F-A0FCEA728C45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XADC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로 아날로그 신호를 디지털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(</a:t>
            </a:r>
            <a:r>
              <a:rPr lang="en-US" altLang="ko-KR" sz="3199" b="0" i="0" u="none" strike="noStrike" dirty="0" err="1">
                <a:solidFill>
                  <a:srgbClr val="595959"/>
                </a:solidFill>
                <a:ea typeface="Pretendard Regular"/>
              </a:rPr>
              <a:t>adc_value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)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로 변환하여 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물 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수위를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측정 하는 로직 추가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75C450-4C5A-2DEA-C776-50F43E582A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2344576"/>
            <a:ext cx="1007244" cy="8887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EE1A82-A5C7-C242-4086-34BE4D20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090" y="5012295"/>
            <a:ext cx="7824519" cy="611290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952</Words>
  <Application>Microsoft Office PowerPoint</Application>
  <PresentationFormat>사용자 지정</PresentationFormat>
  <Paragraphs>198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Calibri</vt:lpstr>
      <vt:lpstr>Arial</vt:lpstr>
      <vt:lpstr>Pretendard ExtraBold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</dc:creator>
  <cp:lastModifiedBy>hw</cp:lastModifiedBy>
  <cp:revision>41</cp:revision>
  <dcterms:created xsi:type="dcterms:W3CDTF">2006-08-16T00:00:00Z</dcterms:created>
  <dcterms:modified xsi:type="dcterms:W3CDTF">2025-09-01T08:03:32Z</dcterms:modified>
</cp:coreProperties>
</file>